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5" r:id="rId5"/>
  </p:sldMasterIdLst>
  <p:notesMasterIdLst>
    <p:notesMasterId r:id="rId10"/>
  </p:notesMasterIdLst>
  <p:handoutMasterIdLst>
    <p:handoutMasterId r:id="rId11"/>
  </p:handoutMasterIdLst>
  <p:sldIdLst>
    <p:sldId id="341" r:id="rId6"/>
    <p:sldId id="376" r:id="rId7"/>
    <p:sldId id="377" r:id="rId8"/>
    <p:sldId id="360" r:id="rId9"/>
  </p:sldIdLst>
  <p:sldSz cx="12192000" cy="6858000"/>
  <p:notesSz cx="8520113" cy="707707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29" userDrawn="1">
          <p15:clr>
            <a:srgbClr val="A4A3A4"/>
          </p15:clr>
        </p15:guide>
        <p15:guide id="2" pos="268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2" initials="MS" lastIdx="1" clrIdx="0">
    <p:extLst>
      <p:ext uri="{19B8F6BF-5375-455C-9EA6-DF929625EA0E}">
        <p15:presenceInfo xmlns:p15="http://schemas.microsoft.com/office/powerpoint/2012/main" userId="Huawei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127092"/>
    <a:srgbClr val="2A6EA8"/>
    <a:srgbClr val="B1D254"/>
    <a:srgbClr val="0F5C77"/>
    <a:srgbClr val="0099CC"/>
    <a:srgbClr val="33CCCC"/>
    <a:srgbClr val="FF6600"/>
    <a:srgbClr val="FFFFFF"/>
    <a:srgbClr val="1A46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07" autoAdjust="0"/>
    <p:restoredTop sz="90794" autoAdjust="0"/>
  </p:normalViewPr>
  <p:slideViewPr>
    <p:cSldViewPr snapToGrid="0">
      <p:cViewPr varScale="1">
        <p:scale>
          <a:sx n="77" d="100"/>
          <a:sy n="77" d="100"/>
        </p:scale>
        <p:origin x="1142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44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2229"/>
        <p:guide pos="26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693352" cy="35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826763" y="1"/>
            <a:ext cx="3693352" cy="35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722776"/>
            <a:ext cx="3693352" cy="35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826763" y="6722776"/>
            <a:ext cx="3693352" cy="35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56266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693352" cy="35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826763" y="1"/>
            <a:ext cx="3693352" cy="35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900238" y="530225"/>
            <a:ext cx="4719637" cy="26543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137318" y="3361389"/>
            <a:ext cx="6245478" cy="3185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722776"/>
            <a:ext cx="3693352" cy="35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826763" y="6722776"/>
            <a:ext cx="3693352" cy="35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236063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200" b="1" dirty="0"/>
              <a:t/>
            </a:r>
            <a:br>
              <a:rPr lang="en-GB" altLang="en-US" sz="1200" b="1" dirty="0"/>
            </a:b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824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3345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5739" y="1828800"/>
            <a:ext cx="10729365" cy="4374537"/>
          </a:xfrm>
          <a:prstGeom prst="rect">
            <a:avLst/>
          </a:prstGeom>
        </p:spPr>
        <p:txBody>
          <a:bodyPr lIns="0" tIns="0" rIns="0" bIns="0"/>
          <a:lstStyle>
            <a:lvl1pPr marL="179298" marR="0" indent="-168191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484" algn="ctr"/>
              </a:tabLst>
              <a:defRPr sz="1799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277" marR="0" indent="-285607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484" algn="ctr"/>
              </a:tabLst>
              <a:defRPr sz="1599" baseline="0">
                <a:latin typeface="+mn-lt"/>
                <a:ea typeface="Microsoft YaHei" panose="020B0503020204020204" pitchFamily="34" charset="-122"/>
              </a:defRPr>
            </a:lvl2pPr>
            <a:lvl3pPr marL="1098026" marR="0" indent="-168191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484" algn="ctr"/>
              </a:tabLst>
              <a:defRPr sz="1298" baseline="0">
                <a:latin typeface="+mn-lt"/>
                <a:ea typeface="Microsoft YaHei" panose="020B0503020204020204" pitchFamily="34" charset="-122"/>
              </a:defRPr>
            </a:lvl3pPr>
            <a:lvl4pPr marL="525587" indent="-171074">
              <a:buFont typeface="Arial" panose="020B0604020202020204" pitchFamily="34" charset="0"/>
              <a:buChar char="•"/>
              <a:tabLst>
                <a:tab pos="1207816" algn="ctr"/>
              </a:tabLst>
              <a:defRPr sz="1298" baseline="0"/>
            </a:lvl4pPr>
            <a:lvl5pPr marL="525587" indent="-171074">
              <a:buFont typeface="Arial" panose="020B0604020202020204" pitchFamily="34" charset="0"/>
              <a:buChar char="•"/>
              <a:tabLst>
                <a:tab pos="1207816" algn="ctr"/>
              </a:tabLst>
              <a:defRPr sz="1298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8861" marR="0" lvl="1" indent="-168191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484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484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484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8658" y="655982"/>
            <a:ext cx="10736446" cy="69416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603" indent="0" algn="ctr">
              <a:buNone/>
              <a:defRPr sz="2597"/>
            </a:lvl2pPr>
            <a:lvl3pPr marL="1187204" indent="0" algn="ctr">
              <a:buNone/>
              <a:defRPr sz="2337"/>
            </a:lvl3pPr>
            <a:lvl4pPr marL="1780808" indent="0" algn="ctr">
              <a:buNone/>
              <a:defRPr sz="2078"/>
            </a:lvl4pPr>
            <a:lvl5pPr marL="2374410" indent="0" algn="ctr">
              <a:buNone/>
              <a:defRPr sz="2078"/>
            </a:lvl5pPr>
            <a:lvl6pPr marL="2968012" indent="0" algn="ctr">
              <a:buNone/>
              <a:defRPr sz="2078"/>
            </a:lvl6pPr>
            <a:lvl7pPr marL="3561615" indent="0" algn="ctr">
              <a:buNone/>
              <a:defRPr sz="2078"/>
            </a:lvl7pPr>
            <a:lvl8pPr marL="4155218" indent="0" algn="ctr">
              <a:buNone/>
              <a:defRPr sz="2078"/>
            </a:lvl8pPr>
            <a:lvl9pPr marL="4748820" indent="0" algn="ctr">
              <a:buNone/>
              <a:defRPr sz="2078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766513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4169" y="0"/>
            <a:ext cx="10515600" cy="6898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372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nip Single Corner Rectangle 7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826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8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138" y="3292217"/>
            <a:ext cx="9288320" cy="1379955"/>
          </a:xfrm>
        </p:spPr>
        <p:txBody>
          <a:bodyPr/>
          <a:lstStyle/>
          <a:p>
            <a:pPr algn="ctr" eaLnBrk="1" hangingPunct="1"/>
            <a:r>
              <a:rPr lang="en-GB" sz="4000" dirty="0" smtClean="0">
                <a:latin typeface="+mn-lt"/>
                <a:ea typeface="DengXian" panose="02010600030101010101" pitchFamily="2" charset="-122"/>
              </a:rPr>
              <a:t/>
            </a:r>
            <a:br>
              <a:rPr lang="en-GB" sz="4000" dirty="0" smtClean="0">
                <a:latin typeface="+mn-lt"/>
                <a:ea typeface="DengXian" panose="02010600030101010101" pitchFamily="2" charset="-122"/>
              </a:rPr>
            </a:br>
            <a:r>
              <a:rPr lang="en-GB" sz="4000" dirty="0" smtClean="0">
                <a:latin typeface="+mn-lt"/>
                <a:ea typeface="DengXian" panose="02010600030101010101" pitchFamily="2" charset="-122"/>
              </a:rPr>
              <a:t/>
            </a:r>
            <a:br>
              <a:rPr lang="en-GB" sz="4000" dirty="0" smtClean="0">
                <a:latin typeface="+mn-lt"/>
                <a:ea typeface="DengXian" panose="02010600030101010101" pitchFamily="2" charset="-122"/>
              </a:rPr>
            </a:br>
            <a:r>
              <a:rPr lang="en-GB" sz="4000" dirty="0" smtClean="0">
                <a:latin typeface="+mn-lt"/>
                <a:ea typeface="DengXian" panose="02010600030101010101" pitchFamily="2" charset="-122"/>
              </a:rPr>
              <a:t/>
            </a:r>
            <a:br>
              <a:rPr lang="en-GB" sz="4000" dirty="0" smtClean="0">
                <a:latin typeface="+mn-lt"/>
                <a:ea typeface="DengXian" panose="02010600030101010101" pitchFamily="2" charset="-122"/>
              </a:rPr>
            </a:br>
            <a:r>
              <a:rPr lang="en-GB" sz="4000" dirty="0" smtClean="0">
                <a:latin typeface="+mn-lt"/>
                <a:ea typeface="DengXian" panose="02010600030101010101" pitchFamily="2" charset="-122"/>
              </a:rPr>
              <a:t/>
            </a:r>
            <a:br>
              <a:rPr lang="en-GB" sz="4000" dirty="0" smtClean="0">
                <a:latin typeface="+mn-lt"/>
                <a:ea typeface="DengXian" panose="02010600030101010101" pitchFamily="2" charset="-122"/>
              </a:rPr>
            </a:br>
            <a:r>
              <a:rPr lang="en-US" sz="4000" dirty="0" smtClean="0">
                <a:latin typeface="+mn-lt"/>
                <a:ea typeface="DengXian" panose="02010600030101010101" pitchFamily="2" charset="-122"/>
              </a:rPr>
              <a:t>Discussion on System Aspects of </a:t>
            </a:r>
            <a:br>
              <a:rPr lang="en-US" sz="4000" dirty="0" smtClean="0">
                <a:latin typeface="+mn-lt"/>
                <a:ea typeface="DengXian" panose="02010600030101010101" pitchFamily="2" charset="-122"/>
              </a:rPr>
            </a:br>
            <a:r>
              <a:rPr lang="en-US" sz="4000" dirty="0" smtClean="0">
                <a:latin typeface="+mn-lt"/>
                <a:ea typeface="DengXian" panose="02010600030101010101" pitchFamily="2" charset="-122"/>
              </a:rPr>
              <a:t>non-3GPP Sensing</a:t>
            </a:r>
            <a:r>
              <a:rPr lang="en-US" altLang="en-US" sz="4000" b="1" dirty="0"/>
              <a:t/>
            </a:r>
            <a:br>
              <a:rPr lang="en-US" altLang="en-US" sz="4000" b="1" dirty="0"/>
            </a:br>
            <a:r>
              <a:rPr lang="en-US" altLang="en-US" sz="4000" b="1" dirty="0"/>
              <a:t/>
            </a:r>
            <a:br>
              <a:rPr lang="en-US" altLang="en-US" sz="4000" b="1" dirty="0"/>
            </a:br>
            <a:endParaRPr lang="en-GB" altLang="en-US" sz="40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BF315B0-1B68-408D-8595-B488432A1EC6}"/>
              </a:ext>
            </a:extLst>
          </p:cNvPr>
          <p:cNvSpPr txBox="1"/>
          <p:nvPr/>
        </p:nvSpPr>
        <p:spPr>
          <a:xfrm>
            <a:off x="4799468" y="3841796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/>
              <a:t>Samsung</a:t>
            </a:r>
            <a:endParaRPr lang="en-US" sz="2400" b="1" i="1" strike="sngStrike" dirty="0">
              <a:solidFill>
                <a:srgbClr val="FF0000"/>
              </a:solidFill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4907739" y="367862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S2-2307255</a:t>
            </a:r>
            <a:endParaRPr lang="zh-CN" altLang="en-US" sz="1400" b="1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xmlns="" id="{AA2802BD-1B72-4AD1-8184-0FD099607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357" y="251515"/>
            <a:ext cx="3861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TSG-SA WG2 Meeting #</a:t>
            </a:r>
            <a:r>
              <a:rPr lang="sv-SE" altLang="en-US" sz="1400" b="1" dirty="0" smtClean="0">
                <a:latin typeface="Arial "/>
              </a:rPr>
              <a:t>157</a:t>
            </a:r>
            <a:endParaRPr lang="sv-SE" altLang="en-US" sz="14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400" b="1" dirty="0" smtClean="0">
                <a:latin typeface="Arial "/>
              </a:rPr>
              <a:t>22 </a:t>
            </a:r>
            <a:r>
              <a:rPr lang="en-US" altLang="en-US" sz="1400" b="1" dirty="0">
                <a:latin typeface="Arial "/>
              </a:rPr>
              <a:t>– </a:t>
            </a:r>
            <a:r>
              <a:rPr lang="en-US" altLang="en-US" sz="1400" b="1" dirty="0" smtClean="0">
                <a:latin typeface="Arial "/>
              </a:rPr>
              <a:t>26 May 2023, Berlin, Germany</a:t>
            </a:r>
            <a:endParaRPr lang="en-US" altLang="en-US" sz="1400" b="1" dirty="0">
              <a:latin typeface="Arial 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41457" y="1899137"/>
            <a:ext cx="11157557" cy="4277825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Study proposals on integrated sensing and communications are expected for 3GPP </a:t>
            </a:r>
            <a:r>
              <a:rPr lang="en-US" dirty="0" smtClean="0"/>
              <a:t>WGs in Rel-19 </a:t>
            </a:r>
            <a:r>
              <a:rPr lang="en-US" dirty="0" smtClean="0"/>
              <a:t>incl. SA2. </a:t>
            </a:r>
          </a:p>
          <a:p>
            <a:r>
              <a:rPr lang="en-US" dirty="0" smtClean="0"/>
              <a:t>RAN aspects of sensing work across 3GPP are critical for 3GPP RAT-based sensing and much discussion is still expected until a potential Rel-19 scope is agreed in </a:t>
            </a:r>
            <a:r>
              <a:rPr lang="en-US" dirty="0" smtClean="0"/>
              <a:t>RAN</a:t>
            </a:r>
            <a:endParaRPr lang="en-US" dirty="0" smtClean="0"/>
          </a:p>
          <a:p>
            <a:r>
              <a:rPr lang="en-US" dirty="0" smtClean="0"/>
              <a:t>However, as part of the Rel-19 </a:t>
            </a:r>
            <a:r>
              <a:rPr lang="en-US" dirty="0" err="1" smtClean="0"/>
              <a:t>FS_Sensing</a:t>
            </a:r>
            <a:r>
              <a:rPr lang="en-US" dirty="0" smtClean="0"/>
              <a:t> study in SA1, a number of new potential requirements within the different use cases adopted in TR 22.837 </a:t>
            </a:r>
            <a:r>
              <a:rPr lang="en-US" dirty="0" smtClean="0"/>
              <a:t>leverage non-3GPP sensing technology and may require system impact</a:t>
            </a:r>
            <a:endParaRPr lang="en-US" dirty="0" smtClean="0"/>
          </a:p>
          <a:p>
            <a:pPr lvl="1"/>
            <a:r>
              <a:rPr lang="en-US" dirty="0" smtClean="0"/>
              <a:t>See e.g. clauses 5.4 (Transparent Sensing), 5.19 (Sensor Groups), 5.21 (Seamless XR Streaming), etc.</a:t>
            </a:r>
          </a:p>
          <a:p>
            <a:r>
              <a:rPr lang="en-US" dirty="0" smtClean="0"/>
              <a:t>Examples of business-relevant use cases</a:t>
            </a:r>
          </a:p>
          <a:p>
            <a:pPr lvl="1"/>
            <a:r>
              <a:rPr lang="en-US" dirty="0"/>
              <a:t>Non-3GPP Sensing (e.g. LiDAR, visual information) can be utilized for enhancing positioning accuracy and UE’s camera pose estimation. </a:t>
            </a:r>
          </a:p>
          <a:p>
            <a:pPr lvl="1"/>
            <a:r>
              <a:rPr lang="en-US" dirty="0"/>
              <a:t>The 3D map of public space (e.g. street, indoor metro station) can be constructed from the Non-3GPP sensing data for various use cases such as Spatial Internet</a:t>
            </a:r>
            <a:r>
              <a:rPr lang="en-US" dirty="0" smtClean="0"/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05349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Proposed Objectives for a Sensing SA2 SID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7487" y="1863363"/>
            <a:ext cx="10515600" cy="433040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We propose the following objectives as part of a potential Sensing SID in SA2:</a:t>
            </a:r>
            <a:endParaRPr lang="en-GB" dirty="0" smtClean="0"/>
          </a:p>
          <a:p>
            <a:r>
              <a:rPr lang="en-GB" dirty="0" smtClean="0"/>
              <a:t>Study </a:t>
            </a:r>
            <a:r>
              <a:rPr lang="en-GB" dirty="0" smtClean="0"/>
              <a:t>architecture </a:t>
            </a:r>
            <a:r>
              <a:rPr lang="en-GB" dirty="0"/>
              <a:t>enhancement and procedures required </a:t>
            </a:r>
            <a:r>
              <a:rPr lang="en-GB" dirty="0" smtClean="0"/>
              <a:t>to support </a:t>
            </a:r>
            <a:r>
              <a:rPr lang="en-GB" dirty="0" smtClean="0"/>
              <a:t>non-3GPP </a:t>
            </a:r>
            <a:r>
              <a:rPr lang="en-GB" dirty="0" smtClean="0"/>
              <a:t>sensing data and </a:t>
            </a:r>
            <a:r>
              <a:rPr lang="en-GB" dirty="0" smtClean="0"/>
              <a:t>related functionality</a:t>
            </a:r>
            <a:endParaRPr lang="en-GB" dirty="0" smtClean="0"/>
          </a:p>
          <a:p>
            <a:pPr lvl="1"/>
            <a:r>
              <a:rPr lang="en-US" dirty="0" smtClean="0"/>
              <a:t>NOTE 1: Non-3GPP sensing data refers to </a:t>
            </a:r>
            <a:r>
              <a:rPr lang="en-GB" dirty="0" smtClean="0"/>
              <a:t>data </a:t>
            </a:r>
            <a:r>
              <a:rPr lang="en-GB" dirty="0"/>
              <a:t>provided by non-3GPP sensors (e.g. video, LiDAR, sonar) about an object or environment of interest for sensing </a:t>
            </a:r>
            <a:r>
              <a:rPr lang="en-GB" dirty="0" smtClean="0"/>
              <a:t>purposes as defined in TR 22.837</a:t>
            </a:r>
            <a:endParaRPr lang="en-GB" dirty="0"/>
          </a:p>
          <a:p>
            <a:r>
              <a:rPr lang="en-GB" dirty="0"/>
              <a:t>Study sensing service authorization and exposure mechanisms of non-3GPP sensing results to trusted third </a:t>
            </a:r>
            <a:r>
              <a:rPr lang="en-GB" dirty="0" smtClean="0"/>
              <a:t>parties</a:t>
            </a:r>
          </a:p>
          <a:p>
            <a:pPr lvl="1"/>
            <a:r>
              <a:rPr lang="en-GB" dirty="0" smtClean="0"/>
              <a:t>NOTE 2: The </a:t>
            </a:r>
            <a:r>
              <a:rPr lang="en-GB" dirty="0"/>
              <a:t>sensing data can be obtained from a sensing group (located in proximity of each other at the same time). The sensing result is created as a combination of the data from the sensing group of UEs.</a:t>
            </a:r>
          </a:p>
        </p:txBody>
      </p:sp>
    </p:spTree>
    <p:extLst>
      <p:ext uri="{BB962C8B-B14F-4D97-AF65-F5344CB8AC3E}">
        <p14:creationId xmlns:p14="http://schemas.microsoft.com/office/powerpoint/2010/main" val="66894195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9681" y="2743200"/>
            <a:ext cx="10515600" cy="689811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+mn-lt"/>
              </a:rPr>
              <a:t>Thanks!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987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79a257e-872f-4c98-9e8a-0a9c104f72cd"/>
    <ds:schemaRef ds:uri="http://purl.org/dc/terms/"/>
    <ds:schemaRef ds:uri="280d8efa-eff2-4910-88d2-79ca146720c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30369</TotalTime>
  <Words>317</Words>
  <Application>Microsoft Office PowerPoint</Application>
  <PresentationFormat>Widescreen</PresentationFormat>
  <Paragraphs>23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Microsoft YaHei</vt:lpstr>
      <vt:lpstr>宋体</vt:lpstr>
      <vt:lpstr>.AppleSystemUIFont</vt:lpstr>
      <vt:lpstr>Arial</vt:lpstr>
      <vt:lpstr>Arial </vt:lpstr>
      <vt:lpstr>Calibri</vt:lpstr>
      <vt:lpstr>Calibri Light</vt:lpstr>
      <vt:lpstr>DengXian</vt:lpstr>
      <vt:lpstr>Times New Roman</vt:lpstr>
      <vt:lpstr>Office Theme</vt:lpstr>
      <vt:lpstr>Custom Design</vt:lpstr>
      <vt:lpstr>    Discussion on System Aspects of  non-3GPP Sensing  </vt:lpstr>
      <vt:lpstr>Background</vt:lpstr>
      <vt:lpstr>Proposed Objectives for a Sensing SA2 SID</vt:lpstr>
      <vt:lpstr>Thanks!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Samsung_v1</cp:lastModifiedBy>
  <cp:revision>1060</cp:revision>
  <cp:lastPrinted>2021-06-08T20:14:41Z</cp:lastPrinted>
  <dcterms:created xsi:type="dcterms:W3CDTF">2010-02-05T13:52:04Z</dcterms:created>
  <dcterms:modified xsi:type="dcterms:W3CDTF">2023-05-12T16:52:05Z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(2)Dj3Mu7RnRCplZe3yBcLWBa7382+0DwRdDD6VU1pZYpq8khcBLe5neBG1zyely6Se05bECMjd
V6zTL6Alh54U41QR5v0ZRf206ELIpUuYnBYMOGrHZqf954OpuNlU2tFtvmq/ehRuSZTx+9SW
JA2034xSwLe3Ne9syE+ArSODor2YgAeMfk5EDiuwZgUUhs0wfrkTlIgvS55jO9HtjYoD5GYT
N437MNBzh8VtFdAjqq</vt:lpwstr>
  </property>
  <property fmtid="{D5CDD505-2E9C-101B-9397-08002B2CF9AE}" pid="4" name="_2015_ms_pID_7253431">
    <vt:lpwstr>N1qURMe4CnvSW0XofWnkHBnvZVQkKUV+Y9aUkFgIX434SRZxQdCMl4
rIQ5ojR2ZNG0e8SdrR6+i5904ISkeQufDPSzRCiUHoxjlfvgla5gARJJdJ6SGNUQJcnwmaUp
yNZ60mzfs+Khe+7S8GQB3nCnTyL0+5ltPtvwbSAQ+wfI0rpWn61NarYJsXlL5M6az3fgSio9
biTVFcHtRvgApNTQ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1615906445</vt:lpwstr>
  </property>
</Properties>
</file>